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56" r:id="rId2"/>
    <p:sldId id="274" r:id="rId3"/>
    <p:sldId id="275" r:id="rId4"/>
    <p:sldId id="276" r:id="rId5"/>
    <p:sldId id="277" r:id="rId6"/>
    <p:sldId id="258" r:id="rId7"/>
    <p:sldId id="259" r:id="rId8"/>
    <p:sldId id="265" r:id="rId9"/>
    <p:sldId id="278" r:id="rId10"/>
    <p:sldId id="280" r:id="rId11"/>
    <p:sldId id="279" r:id="rId12"/>
    <p:sldId id="261" r:id="rId13"/>
    <p:sldId id="266" r:id="rId14"/>
    <p:sldId id="267" r:id="rId15"/>
    <p:sldId id="271" r:id="rId16"/>
    <p:sldId id="269" r:id="rId17"/>
    <p:sldId id="268" r:id="rId18"/>
    <p:sldId id="270" r:id="rId19"/>
    <p:sldId id="264" r:id="rId20"/>
    <p:sldId id="273" r:id="rId21"/>
    <p:sldId id="272" r:id="rId22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28"/>
    <a:srgbClr val="00BC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nsult\&#1086;&#1073;&#1097;&#1072;&#1103;\&#1046;&#1050;&#1061;%20&#1080;%20&#1075;&#1086;&#1088;&#1086;&#1076;&#1089;&#1082;&#1072;&#1103;%20&#1089;&#1088;&#1077;&#1076;&#1072;\&#1052;&#1040;&#1051;&#1067;&#1045;%20&#1075;&#1086;&#1088;&#1086;&#1076;&#1072;\&#1055;&#1091;&#1073;&#1083;&#1080;&#1095;&#1085;&#1072;&#1103;%20&#1087;&#1088;&#1077;&#1079;&#1077;&#1085;&#1090;&#1072;&#1094;&#1080;&#1103;%2027.05.2018\&#1076;&#1083;&#1103;%20&#1076;&#1080;&#1072;&#1075;&#1088;&#1072;&#1084;&#1084;&#1099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nsult\&#1086;&#1073;&#1097;&#1072;&#1103;\&#1046;&#1050;&#1061;%20&#1080;%20&#1075;&#1086;&#1088;&#1086;&#1076;&#1089;&#1082;&#1072;&#1103;%20&#1089;&#1088;&#1077;&#1076;&#1072;\&#1052;&#1040;&#1051;&#1067;&#1045;%20&#1075;&#1086;&#1088;&#1086;&#1076;&#1072;\&#1055;&#1091;&#1073;&#1083;&#1080;&#1095;&#1085;&#1072;&#1103;%20&#1087;&#1088;&#1077;&#1079;&#1077;&#1085;&#1090;&#1072;&#1094;&#1080;&#1103;%2027.05.2018\&#1076;&#1083;&#1103;%20&#1076;&#1080;&#1072;&#1075;&#1088;&#1072;&#1084;&#1084;&#1099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75"/>
      <c:perspective val="30"/>
    </c:view3D>
    <c:plotArea>
      <c:layout>
        <c:manualLayout>
          <c:layoutTarget val="inner"/>
          <c:xMode val="edge"/>
          <c:yMode val="edge"/>
          <c:x val="3.5034219944702606E-2"/>
          <c:y val="8.9859630178508135E-2"/>
          <c:w val="0.63711242344706909"/>
          <c:h val="0.89814814814814914"/>
        </c:manualLayout>
      </c:layout>
      <c:pie3DChart>
        <c:varyColors val="1"/>
        <c:ser>
          <c:idx val="0"/>
          <c:order val="0"/>
          <c:dPt>
            <c:idx val="0"/>
            <c:bubble3D val="1"/>
            <c:spPr>
              <a:solidFill>
                <a:srgbClr val="FFFF00"/>
              </a:solidFill>
            </c:spPr>
          </c:dPt>
          <c:dPt>
            <c:idx val="1"/>
            <c:bubble3D val="1"/>
            <c:spPr>
              <a:solidFill>
                <a:srgbClr val="00B0F0"/>
              </a:solidFill>
            </c:spPr>
          </c:dPt>
          <c:dPt>
            <c:idx val="2"/>
            <c:bubble3D val="1"/>
            <c:explosion val="3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6"/>
            <c:bubble3D val="1"/>
            <c:spPr>
              <a:solidFill>
                <a:srgbClr val="7030A0"/>
              </a:solidFill>
            </c:spPr>
          </c:dPt>
          <c:dPt>
            <c:idx val="7"/>
            <c:bubble3D val="1"/>
            <c:spPr>
              <a:solidFill>
                <a:srgbClr val="00B050"/>
              </a:solidFill>
            </c:spPr>
          </c:dPt>
          <c:dLbls>
            <c:dLbl>
              <c:idx val="2"/>
              <c:layout>
                <c:manualLayout>
                  <c:x val="5.3853095770809566E-2"/>
                  <c:y val="-0.24303595857020094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-1.265042087742938E-2"/>
                  <c:y val="3.9137339224879962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1.2687397474877642E-3"/>
                  <c:y val="3.4698361356833116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2.8722757215295599E-2"/>
                  <c:y val="-1.0481092035633747E-3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-4.6710607716699942E-4"/>
                  <c:y val="1.9050561729543721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</c:dLbls>
          <c:cat>
            <c:strRef>
              <c:f>Лист1!$B$2:$B$9</c:f>
              <c:strCache>
                <c:ptCount val="8"/>
                <c:pt idx="0">
                  <c:v>фокус-группа</c:v>
                </c:pt>
                <c:pt idx="1">
                  <c:v>групповая работа</c:v>
                </c:pt>
                <c:pt idx="2">
                  <c:v>опрос</c:v>
                </c:pt>
                <c:pt idx="3">
                  <c:v>проектный семинар</c:v>
                </c:pt>
                <c:pt idx="4">
                  <c:v>общественные обсуждения</c:v>
                </c:pt>
                <c:pt idx="5">
                  <c:v>воркшоп</c:v>
                </c:pt>
                <c:pt idx="6">
                  <c:v>интервьюирование</c:v>
                </c:pt>
                <c:pt idx="7">
                  <c:v>анкетирование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67</c:v>
                </c:pt>
                <c:pt idx="1">
                  <c:v>430</c:v>
                </c:pt>
                <c:pt idx="2">
                  <c:v>1586</c:v>
                </c:pt>
                <c:pt idx="3">
                  <c:v>34</c:v>
                </c:pt>
                <c:pt idx="4">
                  <c:v>22</c:v>
                </c:pt>
                <c:pt idx="5">
                  <c:v>6</c:v>
                </c:pt>
                <c:pt idx="6">
                  <c:v>9</c:v>
                </c:pt>
                <c:pt idx="7">
                  <c:v>254</c:v>
                </c:pt>
              </c:numCache>
            </c:numRef>
          </c:val>
          <c:bubble3D val="1"/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66116147285056581"/>
          <c:y val="8.8937888751260991E-2"/>
          <c:w val="0.32679743003166561"/>
          <c:h val="0.86303244505045928"/>
        </c:manualLayout>
      </c:layout>
      <c:txPr>
        <a:bodyPr/>
        <a:lstStyle/>
        <a:p>
          <a:pPr>
            <a:defRPr sz="1200" b="1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explosion val="26"/>
          <c:dPt>
            <c:idx val="0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chemeClr val="bg2">
                  <a:lumMod val="50000"/>
                  <a:lumOff val="5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400" b="1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</c:dLbls>
          <c:cat>
            <c:strRef>
              <c:f>Лист2!$B$2:$B$5</c:f>
              <c:strCache>
                <c:ptCount val="4"/>
                <c:pt idx="0">
                  <c:v>выездное обсуждение</c:v>
                </c:pt>
                <c:pt idx="1">
                  <c:v>групповая работа</c:v>
                </c:pt>
                <c:pt idx="2">
                  <c:v>фокус-группа</c:v>
                </c:pt>
                <c:pt idx="3">
                  <c:v>общественные обсуждения</c:v>
                </c:pt>
              </c:strCache>
            </c:strRef>
          </c:cat>
          <c:val>
            <c:numRef>
              <c:f>Лист2!$C$2:$C$5</c:f>
              <c:numCache>
                <c:formatCode>General</c:formatCode>
                <c:ptCount val="4"/>
                <c:pt idx="0">
                  <c:v>11</c:v>
                </c:pt>
                <c:pt idx="1">
                  <c:v>12</c:v>
                </c:pt>
                <c:pt idx="2">
                  <c:v>10</c:v>
                </c:pt>
                <c:pt idx="3">
                  <c:v>50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  <c:layout>
        <c:manualLayout>
          <c:xMode val="edge"/>
          <c:yMode val="edge"/>
          <c:x val="0.66257629449302746"/>
          <c:y val="0.11105846963918913"/>
          <c:w val="0.32550042944135382"/>
          <c:h val="0.71933260617592043"/>
        </c:manualLayout>
      </c:layout>
      <c:txPr>
        <a:bodyPr/>
        <a:lstStyle/>
        <a:p>
          <a:pPr>
            <a:defRPr sz="1200" b="1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D5B8B-4596-4D81-B3E3-509B809465EC}" type="datetime1">
              <a:rPr lang="en-US"/>
              <a:pPr>
                <a:defRPr/>
              </a:pPr>
              <a:t>4/29/2022</a:t>
            </a:fld>
            <a:endParaRPr lang="en-US" dirty="0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02357-56C5-4EE6-AD9E-DB24C3364D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952F-3827-4982-8617-D0D4E72314D3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EC7C4-844F-4C5B-9E6B-E24DED8EA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B277C-ED13-4FDB-B838-73B3AF869C19}" type="datetime1">
              <a:rPr lang="en-US"/>
              <a:pPr>
                <a:defRPr/>
              </a:pPr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0A1A5-FFE1-48E8-967C-D9ADADB09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1E7E8-3EBB-4216-91AF-0F99427D8600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E821-3A5E-4E9C-BE1D-C8AEC2B84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65AA-CEB8-4D69-9F2B-0E7BB2669AD2}" type="datetime1">
              <a:rPr lang="en-US"/>
              <a:pPr>
                <a:defRPr/>
              </a:pPr>
              <a:t>4/29/2022</a:t>
            </a:fld>
            <a:endParaRPr lang="en-US" dirty="0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9A79E-92C1-44E7-B543-1ED1BF3C5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0B02A-4C70-4D6E-BDBC-44D3ABC4F4F9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359EA-F2D9-4A42-9E8D-ACBE1A89D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21273-9067-4710-8C61-89433598DE1E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EB5D5-E01A-411C-A9D3-79DA92E2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CF570-00C3-4C13-B7C5-4D991073359D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1F8DB-361D-476B-A8B7-D9929ED66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34D9C-D400-4A26-92CD-DE7104793C01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A5DB-27C4-4E60-ACC7-B252CFB1F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8819-BEDD-4DC6-991C-545B37D84740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A88C-6CEB-4EC5-AEC1-D4A07C342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5BE41-722D-417F-A2DF-436697E5CA52}" type="datetime1">
              <a:rPr lang="en-US"/>
              <a:pPr>
                <a:defRPr/>
              </a:pPr>
              <a:t>4/29/2022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14F0-3EF4-4504-8237-463FBFF95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D925A8D-4229-4664-8713-DC656966BA72}" type="datetime1">
              <a:rPr lang="en-US"/>
              <a:pPr>
                <a:defRPr/>
              </a:pPr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179CABF-EF50-403E-BA6A-5FF909621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screen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эмблема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189092" y="3924895"/>
            <a:ext cx="3019204" cy="1455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819" y="2264945"/>
            <a:ext cx="653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Городской панорамный парк </a:t>
            </a:r>
            <a:br>
              <a:rPr lang="ru-RU" sz="28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«ГОРА ТУУГАЯ»</a:t>
            </a:r>
            <a:endParaRPr lang="ru-RU" sz="2800" b="1" dirty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8695" y="5966662"/>
            <a:ext cx="5811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Республика Алтай, г. Горно-Алтайск, 2018г.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 descr="\\192.168.0.8\общая\Челтугашева В.В\2018.04.19\Герб ГА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8071" y="348915"/>
            <a:ext cx="858474" cy="1043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31" y="409391"/>
            <a:ext cx="8229600" cy="83226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Панорамный вид с горы 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endParaRPr lang="ru-RU" sz="2800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Содержимое 4" descr="Безимени-1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171135" y="1600200"/>
            <a:ext cx="6801729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9513"/>
            <a:ext cx="8229600" cy="83226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Жители города – </a:t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любители родниковой воды</a:t>
            </a:r>
          </a:p>
        </p:txBody>
      </p:sp>
      <p:pic>
        <p:nvPicPr>
          <p:cNvPr id="5" name="Содержимое 4" descr="Безимени-4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681041" y="1600200"/>
            <a:ext cx="5781918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747" y="204537"/>
            <a:ext cx="7880685" cy="96252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Городской панорамный парк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«Гора 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0653" y="1371350"/>
            <a:ext cx="7591925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Освоение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вершины горы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строительство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подъездных путей к самой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вершине длиной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560 м.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строительство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панорамного комплекса круглогодичного использования со смотровыми площадками, музеем, универсальными залами для массовых мероприятий и торгово-развлекательными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объектами общей площадью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1500 м. кв.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7416" name="Picture 8" descr="\\192.168.0.8\общая\Майдуров С.А\Обработано\ГОРОДСКОЙ ПАНОРАМНЫЙ ПАРК к.п. 6.2.5. (6)_resul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00438" y="3731009"/>
            <a:ext cx="3514951" cy="2520000"/>
          </a:xfrm>
          <a:prstGeom prst="rect">
            <a:avLst/>
          </a:prstGeom>
          <a:noFill/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51685" y="3702267"/>
            <a:ext cx="3392905" cy="254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6747" y="204537"/>
            <a:ext cx="7868653" cy="96252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Городской панорамный парк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«Гора 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275" y="1379455"/>
            <a:ext cx="7724272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Освоение южного склона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горы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сооружение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смотровой площадки «первый бугор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» площадью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35 м. кв.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сооружение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ритуальной площадки для проведения обрядов «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алтайский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родник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» площадью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40 м. кв.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сооружение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лестницы из крупных каменных блоков от подножия до смотровой площадки «первый бугор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» длиной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450 м.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устройство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грунтовых троп по всему склону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горы общей протяженностью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9500 м.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81662" y="4331368"/>
            <a:ext cx="4201279" cy="213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 descr="\\192.168.0.8\общая\Майдуров С.А\Обработано\ГОРОДСКОЙ ПАНОРАМНЫЙ ПАРК к.п. 6.2.5. (10) 1_resul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8282" y="4299392"/>
            <a:ext cx="2907761" cy="215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58779" y="204537"/>
            <a:ext cx="7856621" cy="962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r>
              <a:rPr kumimoji="0" lang="ru-RU" sz="20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Городской панорамный парк</a:t>
            </a: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«Гора </a:t>
            </a:r>
            <a:r>
              <a:rPr kumimoji="0" lang="ru-RU" sz="2800" b="1" i="0" u="none" strike="noStrike" kern="1200" cap="none" spc="50" normalizeH="0" baseline="0" noProof="0" dirty="0" err="1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Туугая</a:t>
            </a: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50" normalizeH="0" baseline="0" noProof="0" dirty="0">
              <a:ln w="1333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284" y="1373522"/>
            <a:ext cx="74475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Освоение подошвенной части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горы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организация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площадки для </a:t>
            </a:r>
            <a:r>
              <a:rPr lang="ru-RU" sz="1500" b="1" dirty="0" err="1" smtClean="0">
                <a:solidFill>
                  <a:schemeClr val="bg1"/>
                </a:solidFill>
                <a:latin typeface="Georgia" pitchFamily="18" charset="0"/>
              </a:rPr>
              <a:t>сноутюбинга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 площадью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1,2 Га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строительство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крытой стоянки для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автотранспорта на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57  мест</a:t>
            </a: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устройство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сцены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–навеса площадью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70 м. кв.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для проведения </a:t>
            </a:r>
            <a:b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массовых мероприятий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и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праздников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размещение </a:t>
            </a:r>
            <a:r>
              <a:rPr lang="ru-RU" sz="1500" b="1" dirty="0">
                <a:solidFill>
                  <a:schemeClr val="bg1"/>
                </a:solidFill>
                <a:latin typeface="Georgia" pitchFamily="18" charset="0"/>
              </a:rPr>
              <a:t>двух «детских» бугельных канатных </a:t>
            </a: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дорог </a:t>
            </a:r>
            <a:b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500" b="1" dirty="0" smtClean="0">
                <a:solidFill>
                  <a:schemeClr val="bg1"/>
                </a:solidFill>
                <a:latin typeface="Georgia" pitchFamily="18" charset="0"/>
              </a:rPr>
              <a:t>общей длиной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210 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6866" name="Picture 2" descr="\\192.168.0.8\общая\Майдуров С.А\Обработано\Гора ТУУГАЯ Крытая парковка_resul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04737" y="4282285"/>
            <a:ext cx="5197642" cy="239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46747" y="204537"/>
            <a:ext cx="7868653" cy="962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r>
              <a:rPr kumimoji="0" lang="ru-RU" sz="20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Городской панорамный парк</a:t>
            </a: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«Гора </a:t>
            </a:r>
            <a:r>
              <a:rPr kumimoji="0" lang="ru-RU" sz="2800" b="1" i="0" u="none" strike="noStrike" kern="1200" cap="none" spc="50" normalizeH="0" baseline="0" noProof="0" dirty="0" err="1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Туугая</a:t>
            </a: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50" normalizeH="0" baseline="0" noProof="0" dirty="0">
              <a:ln w="1333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7890" name="Picture 2" descr="\\192.168.0.8\общая\Майдуров С.А\Обработано\Гора ТУУГАЯ Ракурс общий 04_resul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7543" y="1395663"/>
            <a:ext cx="5928747" cy="4971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58779" y="348916"/>
            <a:ext cx="7868653" cy="577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r>
              <a:rPr kumimoji="0" lang="ru-RU" sz="2800" b="1" i="0" u="none" strike="noStrike" kern="1200" cap="none" spc="50" normalizeH="0" baseline="0" noProof="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Финансирование</a:t>
            </a:r>
            <a:endParaRPr kumimoji="0" lang="ru-RU" sz="2800" b="1" i="0" u="none" strike="noStrike" kern="1200" cap="none" spc="50" normalizeH="0" baseline="0" noProof="0" dirty="0">
              <a:ln w="1333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18147" y="1299413"/>
            <a:ext cx="7664116" cy="3371079"/>
            <a:chOff x="571472" y="1345997"/>
            <a:chExt cx="7731274" cy="3166701"/>
          </a:xfrm>
        </p:grpSpPr>
        <p:sp useBgFill="1">
          <p:nvSpPr>
            <p:cNvPr id="8" name="TextBox 7"/>
            <p:cNvSpPr txBox="1"/>
            <p:nvPr/>
          </p:nvSpPr>
          <p:spPr>
            <a:xfrm>
              <a:off x="571472" y="2582620"/>
              <a:ext cx="2143140" cy="69388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Администрация города </a:t>
              </a:r>
              <a:b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</a:br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Горно-Алтайска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 useBgFill="1">
          <p:nvSpPr>
            <p:cNvPr id="9" name="TextBox 8"/>
            <p:cNvSpPr txBox="1"/>
            <p:nvPr/>
          </p:nvSpPr>
          <p:spPr>
            <a:xfrm>
              <a:off x="6588234" y="2702892"/>
              <a:ext cx="1714512" cy="523220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Частный инвестор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 useBgFill="1">
          <p:nvSpPr>
            <p:cNvPr id="10" name="TextBox 9"/>
            <p:cNvSpPr txBox="1"/>
            <p:nvPr/>
          </p:nvSpPr>
          <p:spPr>
            <a:xfrm>
              <a:off x="3765741" y="1345997"/>
              <a:ext cx="1714512" cy="73866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Генеральный подрядчик (застройщик)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3042" y="1357298"/>
              <a:ext cx="192882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Финансирование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 useBgFill="1">
          <p:nvSpPr>
            <p:cNvPr id="12" name="TextBox 11"/>
            <p:cNvSpPr txBox="1"/>
            <p:nvPr/>
          </p:nvSpPr>
          <p:spPr>
            <a:xfrm>
              <a:off x="3290162" y="3818817"/>
              <a:ext cx="2706554" cy="69388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Объекты, создаваемые в рамках реализации проекта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13" name="Прямая со стрелкой 12"/>
            <p:cNvCxnSpPr>
              <a:stCxn id="10" idx="2"/>
              <a:endCxn id="12" idx="0"/>
            </p:cNvCxnSpPr>
            <p:nvPr/>
          </p:nvCxnSpPr>
          <p:spPr>
            <a:xfrm rot="16200000" flipH="1">
              <a:off x="3766141" y="2941518"/>
              <a:ext cx="1734156" cy="2044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685066" y="2164867"/>
              <a:ext cx="2286017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Строительство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3384" y="3810286"/>
              <a:ext cx="157163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Georgia" pitchFamily="18" charset="0"/>
                </a:rPr>
                <a:t>В</a:t>
              </a:r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ыручка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19556" y="2570464"/>
              <a:ext cx="906017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Налоги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17" name="Shape 16"/>
            <p:cNvCxnSpPr>
              <a:stCxn id="8" idx="0"/>
              <a:endCxn id="10" idx="1"/>
            </p:cNvCxnSpPr>
            <p:nvPr/>
          </p:nvCxnSpPr>
          <p:spPr>
            <a:xfrm rot="5400000" flipH="1" flipV="1">
              <a:off x="2270747" y="1087626"/>
              <a:ext cx="867290" cy="2122699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hape 17"/>
            <p:cNvCxnSpPr>
              <a:stCxn id="9" idx="0"/>
              <a:endCxn id="10" idx="3"/>
            </p:cNvCxnSpPr>
            <p:nvPr/>
          </p:nvCxnSpPr>
          <p:spPr>
            <a:xfrm rot="16200000" flipV="1">
              <a:off x="5969092" y="1226491"/>
              <a:ext cx="987562" cy="1965238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27097" y="1383529"/>
              <a:ext cx="192882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Финансирование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20" name="Shape 19"/>
            <p:cNvCxnSpPr>
              <a:stCxn id="12" idx="3"/>
              <a:endCxn id="9" idx="2"/>
            </p:cNvCxnSpPr>
            <p:nvPr/>
          </p:nvCxnSpPr>
          <p:spPr>
            <a:xfrm flipV="1">
              <a:off x="5996716" y="3226111"/>
              <a:ext cx="1448776" cy="939646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hape 20"/>
            <p:cNvCxnSpPr>
              <a:stCxn id="12" idx="1"/>
              <a:endCxn id="8" idx="2"/>
            </p:cNvCxnSpPr>
            <p:nvPr/>
          </p:nvCxnSpPr>
          <p:spPr>
            <a:xfrm rot="10800000">
              <a:off x="1643042" y="3276502"/>
              <a:ext cx="1647120" cy="889257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927729" y="3652056"/>
              <a:ext cx="1230898" cy="491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Арендные </a:t>
              </a:r>
              <a:b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</a:br>
              <a:r>
                <a:rPr lang="ru-RU" sz="1400" b="1" dirty="0" smtClean="0">
                  <a:solidFill>
                    <a:schemeClr val="bg1"/>
                  </a:solidFill>
                  <a:latin typeface="Georgia" pitchFamily="18" charset="0"/>
                </a:rPr>
                <a:t>платежи</a:t>
              </a:r>
              <a:endParaRPr lang="ru-RU" sz="1400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23" name="Прямая со стрелкой 22"/>
            <p:cNvCxnSpPr>
              <a:stCxn id="9" idx="1"/>
            </p:cNvCxnSpPr>
            <p:nvPr/>
          </p:nvCxnSpPr>
          <p:spPr>
            <a:xfrm rot="10800000">
              <a:off x="2707585" y="2939600"/>
              <a:ext cx="3880649" cy="2490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2177718" y="4905126"/>
            <a:ext cx="589547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AutoNum type="arabicPlain" startAt="134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млн. руб.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на реализацию проекта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	100 млн. рублей – федеральный бюджет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	4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млн.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рублей – местный бюджет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	30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млн.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рублей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–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внебюджетные источники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684" y="505326"/>
            <a:ext cx="7868653" cy="85424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Эффекты от реализации проекта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309438" y="2073943"/>
            <a:ext cx="712469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Прямой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экономический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эффект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совокупная годовая выручка по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всем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создаваемым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объектам предпринимательства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–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около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235,3 млн.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рублей</a:t>
            </a: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создание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49 вакансий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при круглогодичном цикле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занятости.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В тёплое время года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рост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до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100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рабочих мест</a:t>
            </a: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налоговые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поступления и отчисления во внебюджетные фонды составят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более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22,38 млн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.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рублей в год, в том числе в местный бюджет более 15 млн. рублей.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652" y="505326"/>
            <a:ext cx="7868653" cy="85424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Эффекты от реализации проекта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118938" y="1773154"/>
            <a:ext cx="7411452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Косвенный экономический эффект</a:t>
            </a: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открытие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новых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объектов торговли и кафе в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непосредственной близости </a:t>
            </a: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увеличение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загрузки имеющейся гостиничной сети города и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строительство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новых объектов гостиничного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типа</a:t>
            </a:r>
          </a:p>
          <a:p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500 млн. рублей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в среднесрочной перспективе от мультипликативного эффекта,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генерируемого туристическим и строительным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бизнесом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684" y="505326"/>
            <a:ext cx="7880684" cy="85424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Эффекты от реализации проекта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595187"/>
            <a:ext cx="682190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Создание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«центра притяжения»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, новой комфортной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общественной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территории </a:t>
            </a:r>
            <a:b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</a:b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1758" y="4171201"/>
            <a:ext cx="68219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Повышение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инвестиционной привлекательности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1756" y="3467769"/>
            <a:ext cx="53781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Создание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до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100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 новых 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рабочих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мест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3632" y="2570295"/>
            <a:ext cx="6954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Экономический эффект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 (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прямой и косвенный)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составит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в среднесрочной перспективе около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750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млн.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рублей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31759" y="4984631"/>
            <a:ext cx="6376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Импульс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 для развития и начало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новой страницы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в истории города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44894" y="541421"/>
            <a:ext cx="8349916" cy="145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Горно-Алтайск 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itchFamily="18" charset="0"/>
              </a:rPr>
              <a:t>столица Республики Алтай</a:t>
            </a:r>
          </a:p>
          <a:p>
            <a:pPr algn="ctr" fontAlgn="auto">
              <a:spcAft>
                <a:spcPts val="0"/>
              </a:spcAft>
              <a:tabLst>
                <a:tab pos="3830638" algn="l"/>
              </a:tabLs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Единственный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город в Республике Алтай</a:t>
            </a:r>
          </a:p>
          <a:p>
            <a:pPr algn="ctr" fontAlgn="auto">
              <a:spcAft>
                <a:spcPts val="0"/>
              </a:spcAft>
              <a:tabLst>
                <a:tab pos="3830638" algn="l"/>
              </a:tabLs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Молодой город, 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90 лет 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назад преобразованный из торгового села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0638" algn="l"/>
              </a:tabLst>
              <a:defRPr/>
            </a:pPr>
            <a:endParaRPr kumimoji="0" lang="ru-RU" sz="2200" b="1" i="0" u="none" strike="noStrike" kern="1200" cap="none" spc="50" normalizeH="0" baseline="0" noProof="0" dirty="0">
              <a:ln w="1333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Безимени-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6012" y="1900542"/>
            <a:ext cx="6815759" cy="45355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653" y="505326"/>
            <a:ext cx="7880683" cy="85424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Будущее начинается сегодня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950496" y="1628774"/>
            <a:ext cx="742348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Реализация проекта станет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стартовой точкой 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для еще 2 этапов (проектов):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освоение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северного склона горы «</a:t>
            </a:r>
            <a:r>
              <a:rPr lang="ru-RU" sz="1600" b="1" dirty="0" err="1">
                <a:solidFill>
                  <a:schemeClr val="bg1"/>
                </a:solidFill>
                <a:latin typeface="Georgia" pitchFamily="18" charset="0"/>
              </a:rPr>
              <a:t>Туугая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» со строительством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кресельной канатной дороги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для развития горнолыжного спорта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строительство пешеходного виадука от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подножия горы </a:t>
            </a:r>
            <a:r>
              <a:rPr lang="ru-RU" sz="1600" b="1" dirty="0" err="1">
                <a:solidFill>
                  <a:schemeClr val="bg1"/>
                </a:solidFill>
                <a:latin typeface="Georgia" pitchFamily="18" charset="0"/>
              </a:rPr>
              <a:t>Туугая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до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подножия горы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Комсомольская 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с организацией пяти узлов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лестничными подъёмами и двумя лифтами </a:t>
            </a:r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гора </a:t>
            </a:r>
            <a:r>
              <a:rPr lang="ru-RU" sz="2000" b="1" dirty="0" err="1">
                <a:solidFill>
                  <a:srgbClr val="C00000"/>
                </a:solidFill>
                <a:latin typeface="Georgia" pitchFamily="18" charset="0"/>
              </a:rPr>
              <a:t>Туугая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 и гора Комсомольская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с прилегающими комплексами будут представлять 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с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городом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единый организм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Объединенная с природой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городская среда будет гармоничной,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здоровой, современной и комфортной для жителей и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гостей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города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screen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8663" y="4969043"/>
            <a:ext cx="4403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1928 - 2018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6" name="Picture 4" descr="\\192.168.0.8\общая\Челтугашева В.В\2018.04.19\Эмблема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27872" y="1275347"/>
            <a:ext cx="4710575" cy="323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17871" y="144379"/>
            <a:ext cx="7880685" cy="1655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Горно-Алтайск - «</a:t>
            </a:r>
            <a:r>
              <a:rPr lang="ru-RU" sz="4000" b="1" dirty="0" err="1" smtClean="0">
                <a:solidFill>
                  <a:srgbClr val="C00000"/>
                </a:solidFill>
                <a:latin typeface="Georgia" pitchFamily="18" charset="0"/>
              </a:rPr>
              <a:t>Экогород</a:t>
            </a: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» </a:t>
            </a:r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- победитель Всероссийских  конкурсов  </a:t>
            </a:r>
            <a:r>
              <a:rPr lang="en-US" sz="3200" b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«Чистый Город» с 2011 по 2013 годы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Центр туристического региона, который ежегодно принимает более  </a:t>
            </a: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2 миллионов туристов </a:t>
            </a:r>
            <a:b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при численности населения 217 тыс. человек</a:t>
            </a:r>
            <a:endParaRPr lang="ru-RU" sz="3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" name="Содержимое 5" descr="Безимени-3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786303" y="2119964"/>
            <a:ext cx="6801371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487" y="409391"/>
            <a:ext cx="8321144" cy="165794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Georgia" pitchFamily="18" charset="0"/>
              </a:rPr>
              <a:t>I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Этап. Прием предложений </a:t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территорий для благоустройства </a:t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Количество голосов – 2408, </a:t>
            </a:r>
            <a:b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из них за г. </a:t>
            </a:r>
            <a:r>
              <a:rPr lang="ru-RU" sz="2400" i="1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 819 голосов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64296" y="2056848"/>
          <a:ext cx="6328327" cy="4035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\\Consult\общая\ЖКХ и городская среда\ФОТО\Вовлечение граждан в выбор общественной территории\воркшоп\IMG_691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5068" y="2126971"/>
            <a:ext cx="2196549" cy="1647411"/>
          </a:xfrm>
          <a:prstGeom prst="rect">
            <a:avLst/>
          </a:prstGeom>
          <a:noFill/>
        </p:spPr>
      </p:pic>
      <p:pic>
        <p:nvPicPr>
          <p:cNvPr id="1027" name="Picture 3" descr="\\Consult\общая\ЖКХ и городская среда\ФОТО\Вовлечение граждан в выбор общественной территории\групповая работа\школы\Коллектив 12 кш.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3425411"/>
            <a:ext cx="1689100" cy="1816100"/>
          </a:xfrm>
          <a:prstGeom prst="rect">
            <a:avLst/>
          </a:prstGeom>
          <a:noFill/>
        </p:spPr>
      </p:pic>
      <p:pic>
        <p:nvPicPr>
          <p:cNvPr id="1028" name="Picture 4" descr="\\Consult\общая\ЖКХ и городская среда\ФОТО\Вовлечение граждан в выбор общественной территории\групповая работа\детские сады\100_769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34278" y="5062856"/>
            <a:ext cx="2124487" cy="1596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214" y="200669"/>
            <a:ext cx="8229600" cy="173746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Georgia" pitchFamily="18" charset="0"/>
              </a:rPr>
              <a:t>II 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Этап. Вовлечение граждан на этапе подготовки проекта</a:t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 Вовлечено 83 эксперта</a:t>
            </a:r>
            <a:endParaRPr lang="ru-RU" sz="2800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065104" y="2126974"/>
          <a:ext cx="4532244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\\Consult\общая\ЖКХ и городская среда\ФОТО\обсуждение мероприятий\07.04.2018 (г. Тугая, фото и видео)\IMG_20180407_08244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20177" y="2176668"/>
            <a:ext cx="1727752" cy="2303669"/>
          </a:xfrm>
          <a:prstGeom prst="rect">
            <a:avLst/>
          </a:prstGeom>
          <a:noFill/>
        </p:spPr>
      </p:pic>
      <p:pic>
        <p:nvPicPr>
          <p:cNvPr id="2051" name="Picture 3" descr="\\Consult\общая\ЖКХ и городская среда\ФОТО\Вовлечение граждан в выбор мероприятий\общественные обсуждения\ad912152bc63e627747c9e4116ec8ff9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07706" y="4899992"/>
            <a:ext cx="2442816" cy="1832112"/>
          </a:xfrm>
          <a:prstGeom prst="rect">
            <a:avLst/>
          </a:prstGeom>
          <a:noFill/>
        </p:spPr>
      </p:pic>
      <p:pic>
        <p:nvPicPr>
          <p:cNvPr id="2053" name="Picture 5" descr="\\Consult\общая\ЖКХ и городская среда\ФОТО\Вовлечение граждан в выбор мероприятий\общественные обсуждения\20180327_20102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4998" y="2932042"/>
            <a:ext cx="1690816" cy="2322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494" y="216569"/>
            <a:ext cx="8025063" cy="87830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Гора 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визитная карточка Горно-Алтайска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274" y="5373689"/>
            <a:ext cx="5414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Великолепный </a:t>
            </a: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панорамный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вид 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 вершины высотой 350 метров над городом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0461" y="1332413"/>
            <a:ext cx="6026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Любимое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место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отдыха, занятий физической культурой и спортом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8905" y="3264066"/>
            <a:ext cx="30560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Центр города</a:t>
            </a:r>
            <a:b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 в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шаговой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доступности для жителей и гостей </a:t>
            </a:r>
            <a:endParaRPr lang="ru-RU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5368" name="Picture 8" descr="\\192.168.0.8\общая\Майдуров С.А\Обработано\D8E8251E-F113-4EBC-A1D7-29D7AB94E18A_resul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86853" y="2141620"/>
            <a:ext cx="4730993" cy="3152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811" y="204537"/>
            <a:ext cx="7856621" cy="8903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Гора 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всесезонное пространство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125" y="1811755"/>
            <a:ext cx="35971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Зима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горнолыжная трасса, объединяющая любителей активного отдыха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2316" y="4574507"/>
            <a:ext cx="37894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Весна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празднование национального праздника «Чага-Байрам», алтайский новый год</a:t>
            </a:r>
          </a:p>
        </p:txBody>
      </p:sp>
      <p:pic>
        <p:nvPicPr>
          <p:cNvPr id="16393" name="Picture 9" descr="\\192.168.0.8\общая\Майдуров С.А\Обработано\C7C78900-C156-4C43-8715-21AE780651B5_result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91526" y="1383631"/>
            <a:ext cx="3886200" cy="2768373"/>
          </a:xfrm>
          <a:prstGeom prst="rect">
            <a:avLst/>
          </a:prstGeom>
          <a:noFill/>
        </p:spPr>
      </p:pic>
      <p:pic>
        <p:nvPicPr>
          <p:cNvPr id="16394" name="Picture 10" descr="\\192.168.0.8\общая\Майдуров С.А\Обработано\chb02_resul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7937" y="3826043"/>
            <a:ext cx="3557148" cy="2538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68442"/>
            <a:ext cx="8229600" cy="926431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Гора 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всесезонное пространство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2213" y="1997242"/>
            <a:ext cx="324744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Лето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семейный отдых в окружении родников и разнотравья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7483" y="4608094"/>
            <a:ext cx="34169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</a:rPr>
              <a:t>Осень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 традиционное массовое восхождение на вершину горы</a:t>
            </a: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188" y="1322307"/>
            <a:ext cx="3874169" cy="257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5" name="Picture 9" descr="\\192.168.0.8\общая\Майдуров С.А\Обработано\06FAF-nga_resul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0886" y="4064919"/>
            <a:ext cx="4361955" cy="2119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99452"/>
            <a:ext cx="8229600" cy="83226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Освоение горы «</a:t>
            </a:r>
            <a:r>
              <a:rPr lang="ru-RU" sz="2800" dirty="0" err="1" smtClean="0">
                <a:solidFill>
                  <a:srgbClr val="002060"/>
                </a:solidFill>
                <a:latin typeface="Georgia" pitchFamily="18" charset="0"/>
              </a:rPr>
              <a:t>Туугая</a:t>
            </a: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», 1950-е годы</a:t>
            </a:r>
            <a:b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Трамплин</a:t>
            </a:r>
          </a:p>
        </p:txBody>
      </p:sp>
      <p:pic>
        <p:nvPicPr>
          <p:cNvPr id="6" name="Рисунок 5" descr="Безимени-5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02448" y="1712793"/>
            <a:ext cx="6290552" cy="40474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hatch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1708</TotalTime>
  <Words>426</Words>
  <Application>Microsoft Office PowerPoint</Application>
  <PresentationFormat>Экран (4:3)</PresentationFormat>
  <Paragraphs>100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Thatch</vt:lpstr>
      <vt:lpstr>Слайд 1</vt:lpstr>
      <vt:lpstr>Слайд 2</vt:lpstr>
      <vt:lpstr>Слайд 3</vt:lpstr>
      <vt:lpstr>I Этап. Прием предложений  территорий для благоустройства   Количество голосов – 2408,  из них за г. Туугая 819 голосов</vt:lpstr>
      <vt:lpstr>II Этап. Вовлечение граждан на этапе подготовки проекта   Вовлечено 83 эксперта</vt:lpstr>
      <vt:lpstr>Гора Туугая  визитная карточка Горно-Алтайска</vt:lpstr>
      <vt:lpstr>Гора Туугая  всесезонное пространство</vt:lpstr>
      <vt:lpstr>Гора Туугая  всесезонное пространство</vt:lpstr>
      <vt:lpstr>Освоение горы «Туугая», 1950-е годы Трамплин</vt:lpstr>
      <vt:lpstr>Панорамный вид с горы Туугая</vt:lpstr>
      <vt:lpstr>Жители города –  любители родниковой воды</vt:lpstr>
      <vt:lpstr>Городской панорамный парк «Гора Туугая»</vt:lpstr>
      <vt:lpstr>Городской панорамный парк «Гора Туугая»</vt:lpstr>
      <vt:lpstr>Слайд 14</vt:lpstr>
      <vt:lpstr>Слайд 15</vt:lpstr>
      <vt:lpstr>Слайд 16</vt:lpstr>
      <vt:lpstr>Эффекты от реализации проекта</vt:lpstr>
      <vt:lpstr>Эффекты от реализации проекта</vt:lpstr>
      <vt:lpstr>Эффекты от реализации проекта</vt:lpstr>
      <vt:lpstr>Будущее начинается сегодня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Сергей Майдуров</dc:creator>
  <cp:lastModifiedBy>Грицко</cp:lastModifiedBy>
  <cp:revision>140</cp:revision>
  <dcterms:created xsi:type="dcterms:W3CDTF">2014-09-16T21:40:38Z</dcterms:created>
  <dcterms:modified xsi:type="dcterms:W3CDTF">2022-04-29T02:11:37Z</dcterms:modified>
</cp:coreProperties>
</file>